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2" r:id="rId3"/>
    <p:sldId id="257" r:id="rId4"/>
    <p:sldId id="256" r:id="rId5"/>
    <p:sldId id="303" r:id="rId6"/>
    <p:sldId id="259" r:id="rId7"/>
    <p:sldId id="294" r:id="rId8"/>
    <p:sldId id="295" r:id="rId9"/>
    <p:sldId id="305" r:id="rId10"/>
    <p:sldId id="306" r:id="rId11"/>
    <p:sldId id="309" r:id="rId12"/>
    <p:sldId id="310" r:id="rId13"/>
    <p:sldId id="296" r:id="rId14"/>
    <p:sldId id="281" r:id="rId15"/>
    <p:sldId id="311" r:id="rId16"/>
    <p:sldId id="30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/>
    <p:restoredTop sz="86410"/>
  </p:normalViewPr>
  <p:slideViewPr>
    <p:cSldViewPr>
      <p:cViewPr>
        <p:scale>
          <a:sx n="100" d="100"/>
          <a:sy n="100" d="100"/>
        </p:scale>
        <p:origin x="-828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7" Type="http://schemas.openxmlformats.org/officeDocument/2006/relationships/slide" Target="slides/slide15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3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31D42-5F58-4223-83EC-46A7852A3B1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C6964-14A6-4923-B0F0-A232F918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</a:t>
            </a:r>
          </a:p>
          <a:p>
            <a:r>
              <a:rPr lang="en-US" smtClean="0"/>
              <a:t>http://rapsplumbing.com/drain-cleaning-in-shelton-ct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39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4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</a:t>
            </a:r>
          </a:p>
          <a:p>
            <a:r>
              <a:rPr lang="en-US" dirty="0" smtClean="0"/>
              <a:t>https://www.owasa.org/lead-copper-and-drinking-water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1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9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minutes - Background info on GIS team, data collection, and training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sources </a:t>
            </a:r>
          </a:p>
          <a:p>
            <a:r>
              <a:rPr lang="en-US" dirty="0" smtClean="0"/>
              <a:t>https://www.familyhandyman.com/plumbing/plumbing-repair/join-galvanized-pipe-to-copper-pipe/view-all/</a:t>
            </a:r>
          </a:p>
          <a:p>
            <a:r>
              <a:rPr lang="en-US" dirty="0" smtClean="0"/>
              <a:t>https://health.usnews.com/health-news/news/articles/2016-01-29/lawmakers-questioning-ohio-agency-over-lead-tainted-water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1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minutes Process before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1200"/>
              </a:spcAft>
            </a:pPr>
            <a:r>
              <a:rPr lang="en-US" sz="1800" dirty="0" smtClean="0"/>
              <a:t>Image Source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/>
              <a:t>Street Engineering St </a:t>
            </a:r>
            <a:r>
              <a:rPr lang="en-US" sz="1800" dirty="0" err="1" smtClean="0"/>
              <a:t>Clairsville</a:t>
            </a:r>
            <a:r>
              <a:rPr lang="en-US" sz="1800" dirty="0" smtClean="0"/>
              <a:t>, OH</a:t>
            </a:r>
            <a:r>
              <a:rPr lang="en-US" sz="1800" dirty="0" smtClean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9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 go Lack of data go through date pipes, age of mains most times </a:t>
            </a:r>
            <a:r>
              <a:rPr lang="en-US" dirty="0" err="1" smtClean="0"/>
              <a:t>determin</a:t>
            </a:r>
            <a:r>
              <a:rPr lang="en-US" dirty="0" smtClean="0"/>
              <a:t> system owned side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</a:t>
            </a:r>
          </a:p>
          <a:p>
            <a:r>
              <a:rPr lang="en-US" dirty="0" smtClean="0"/>
              <a:t>https://cdn.ymaws.com/www.isawwa.org/resource/collection/E93C6395-D2E9-4FE4-94B1-174E2376BEEC/March_16-webinar-Schools_(004).pdf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0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6964-14A6-4923-B0F0-A232F918D0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0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9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1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6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8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14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34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58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28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1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47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95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7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5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8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7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9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90EE0-0AC5-4E7C-A1A7-842B3FC9278F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A1080-A9F9-4E77-8921-8B2AA1285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99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E1C35-3D30-44CB-9F96-1194CCECA45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BFE5-BC8B-43BE-8ECE-B687C7CB4C3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04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sos.org/" TargetMode="External"/><Relationship Id="rId3" Type="http://schemas.openxmlformats.org/officeDocument/2006/relationships/hyperlink" Target="mailto:dkgarretson@wsos.org" TargetMode="External"/><Relationship Id="rId7" Type="http://schemas.openxmlformats.org/officeDocument/2006/relationships/hyperlink" Target="http://ohiorcap.org/" TargetMode="External"/><Relationship Id="rId2" Type="http://schemas.openxmlformats.org/officeDocument/2006/relationships/hyperlink" Target="mailto:bdbeyeler@wsos.or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hyperlink" Target="mailto:smloos@wso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-762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Mapping Lead Service Line Probability in Small Water Systems</a:t>
            </a:r>
            <a:endParaRPr lang="en-US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069078" cy="5257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92" y="1314450"/>
            <a:ext cx="2333898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257550"/>
            <a:ext cx="1908810" cy="254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23929" b="4876"/>
          <a:stretch/>
        </p:blipFill>
        <p:spPr>
          <a:xfrm>
            <a:off x="4572000" y="3244215"/>
            <a:ext cx="2020499" cy="255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93996" y="5969913"/>
            <a:ext cx="4973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Brian </a:t>
            </a:r>
            <a:r>
              <a:rPr lang="en-US" sz="2200" dirty="0" err="1" smtClean="0"/>
              <a:t>Beyeler</a:t>
            </a:r>
            <a:r>
              <a:rPr lang="en-US" sz="2200" dirty="0" smtClean="0"/>
              <a:t>, </a:t>
            </a:r>
            <a:r>
              <a:rPr lang="en-US" sz="2200" dirty="0" smtClean="0"/>
              <a:t>Ohio RCAP GIS </a:t>
            </a:r>
            <a:r>
              <a:rPr lang="en-US" sz="2200" dirty="0" smtClean="0"/>
              <a:t>Coordinator</a:t>
            </a:r>
            <a:endParaRPr lang="en-US" sz="2200" dirty="0"/>
          </a:p>
        </p:txBody>
      </p:sp>
      <p:pic>
        <p:nvPicPr>
          <p:cNvPr id="9" name="Picture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1" t="24404" r="20351" b="20742"/>
          <a:stretch/>
        </p:blipFill>
        <p:spPr bwMode="auto">
          <a:xfrm>
            <a:off x="6858001" y="1314450"/>
            <a:ext cx="19812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758840"/>
            <a:ext cx="2514600" cy="13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1981200" cy="1143000"/>
          </a:xfrm>
        </p:spPr>
        <p:txBody>
          <a:bodyPr/>
          <a:lstStyle/>
          <a:p>
            <a:pPr algn="l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68619" r="24072" b="12316"/>
          <a:stretch/>
        </p:blipFill>
        <p:spPr>
          <a:xfrm>
            <a:off x="279046" y="1752600"/>
            <a:ext cx="3521430" cy="1676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11002" r="25533" b="70050"/>
          <a:stretch/>
        </p:blipFill>
        <p:spPr>
          <a:xfrm>
            <a:off x="304800" y="3987260"/>
            <a:ext cx="3444879" cy="1727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1903" r="2420" b="1903"/>
          <a:stretch/>
        </p:blipFill>
        <p:spPr>
          <a:xfrm>
            <a:off x="3962400" y="152400"/>
            <a:ext cx="5051816" cy="65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Main Line Leaded Components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43750" r="16493" b="24740"/>
          <a:stretch/>
        </p:blipFill>
        <p:spPr bwMode="auto">
          <a:xfrm>
            <a:off x="514350" y="5257800"/>
            <a:ext cx="4448175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1842" r="1157" b="2048"/>
          <a:stretch/>
        </p:blipFill>
        <p:spPr bwMode="auto">
          <a:xfrm>
            <a:off x="513244" y="1143000"/>
            <a:ext cx="8117512" cy="393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5" t="66927" r="6760"/>
          <a:stretch/>
        </p:blipFill>
        <p:spPr bwMode="auto">
          <a:xfrm>
            <a:off x="5105401" y="5257800"/>
            <a:ext cx="3505200" cy="115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6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Other Sources of Lead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410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5" t="23835" r="10222" b="21433"/>
          <a:stretch/>
        </p:blipFill>
        <p:spPr bwMode="auto">
          <a:xfrm>
            <a:off x="152645" y="762000"/>
            <a:ext cx="883871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29167" r="9341" b="20602"/>
          <a:stretch/>
        </p:blipFill>
        <p:spPr bwMode="auto">
          <a:xfrm>
            <a:off x="7086600" y="4953000"/>
            <a:ext cx="1841206" cy="167191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781800" y="6324600"/>
            <a:ext cx="381000" cy="0"/>
          </a:xfrm>
          <a:prstGeom prst="straightConnector1">
            <a:avLst/>
          </a:prstGeom>
          <a:ln w="22225">
            <a:solidFill>
              <a:schemeClr val="bg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8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Updating Service Lines with Mobile Apps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Collector Application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1143000" cy="1143000"/>
          </a:xfrm>
          <a:prstGeom prst="rect">
            <a:avLst/>
          </a:prstGeom>
        </p:spPr>
      </p:pic>
      <p:pic>
        <p:nvPicPr>
          <p:cNvPr id="3074" name="Picture 2" descr="C:\Users\bdbeyeler\Downloads\IMG_72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6" y="3744754"/>
            <a:ext cx="3748253" cy="21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dbeyeler\Downloads\IMG_72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2165797" cy="38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dbeyeler\Downloads\IMG_7236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03" y="1981200"/>
            <a:ext cx="2165797" cy="38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84529" y="3505200"/>
            <a:ext cx="1189369" cy="398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67527" y="4482942"/>
            <a:ext cx="442285" cy="749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5326" y="5401152"/>
            <a:ext cx="1447800" cy="474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0204" r="7381" b="14405"/>
          <a:stretch/>
        </p:blipFill>
        <p:spPr bwMode="auto">
          <a:xfrm>
            <a:off x="2590800" y="2212896"/>
            <a:ext cx="972319" cy="37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1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38" y="860679"/>
            <a:ext cx="4991925" cy="601637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2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dirty="0" smtClean="0">
                <a:latin typeface="+mn-lt"/>
              </a:rPr>
              <a:t>Thank You</a:t>
            </a:r>
            <a:br>
              <a:rPr lang="en-US" sz="3600" dirty="0" smtClean="0">
                <a:latin typeface="+mn-lt"/>
              </a:rPr>
            </a:br>
            <a:r>
              <a:rPr lang="en-US" sz="2700" kern="0" dirty="0"/>
              <a:t/>
            </a:r>
            <a:br>
              <a:rPr lang="en-US" sz="2700" kern="0" dirty="0"/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312" y="1447800"/>
            <a:ext cx="6278288" cy="4495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Contact Information</a:t>
            </a:r>
            <a:endParaRPr lang="en-US" sz="2900" dirty="0" smtClean="0"/>
          </a:p>
          <a:p>
            <a:pPr>
              <a:buNone/>
            </a:pPr>
            <a:r>
              <a:rPr lang="en-US" sz="1400" dirty="0" smtClean="0"/>
              <a:t> </a:t>
            </a:r>
          </a:p>
          <a:p>
            <a:r>
              <a:rPr lang="en-US" sz="2800" dirty="0"/>
              <a:t>Brian </a:t>
            </a:r>
            <a:r>
              <a:rPr lang="en-US" sz="2800" dirty="0" err="1"/>
              <a:t>Beyeler</a:t>
            </a:r>
            <a:r>
              <a:rPr lang="en-US" sz="2800" dirty="0"/>
              <a:t>, GIS </a:t>
            </a:r>
            <a:r>
              <a:rPr lang="en-US" sz="2800" dirty="0" smtClean="0"/>
              <a:t>Coordinator</a:t>
            </a:r>
            <a:endParaRPr lang="en-US" sz="2800" dirty="0"/>
          </a:p>
          <a:p>
            <a:pPr marL="0" indent="0">
              <a:buNone/>
              <a:tabLst>
                <a:tab pos="342900" algn="l"/>
              </a:tabLst>
            </a:pPr>
            <a:r>
              <a:rPr lang="en-US" sz="2800" dirty="0"/>
              <a:t>	330-329-9951 </a:t>
            </a:r>
            <a:r>
              <a:rPr lang="en-US" sz="2800" dirty="0" smtClean="0">
                <a:solidFill>
                  <a:srgbClr val="002060"/>
                </a:solidFill>
                <a:hlinkClick r:id="rId2"/>
              </a:rPr>
              <a:t>bdbeyeler@wsos.org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0" indent="0">
              <a:buNone/>
              <a:tabLst>
                <a:tab pos="342900" algn="l"/>
              </a:tabLst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/>
              <a:t>David Garretson, GIS </a:t>
            </a:r>
            <a:r>
              <a:rPr lang="en-US" sz="2800" dirty="0" smtClean="0"/>
              <a:t>Database Administrator</a:t>
            </a:r>
            <a:endParaRPr lang="en-US" sz="2800" dirty="0"/>
          </a:p>
          <a:p>
            <a:pPr marL="0" indent="0">
              <a:buNone/>
              <a:tabLst>
                <a:tab pos="342900" algn="l"/>
              </a:tabLst>
            </a:pPr>
            <a:r>
              <a:rPr lang="en-US" sz="2800" dirty="0"/>
              <a:t>	330-715-5371 </a:t>
            </a:r>
            <a:r>
              <a:rPr lang="en-US" sz="2800" dirty="0" smtClean="0">
                <a:hlinkClick r:id="rId3"/>
              </a:rPr>
              <a:t>dkgarretson@wsos.org</a:t>
            </a:r>
            <a:endParaRPr lang="en-US" sz="2800" dirty="0" smtClean="0"/>
          </a:p>
          <a:p>
            <a:pPr marL="0" indent="0">
              <a:buNone/>
              <a:tabLst>
                <a:tab pos="342900" algn="l"/>
              </a:tabLst>
            </a:pPr>
            <a:endParaRPr lang="en-US" sz="2800" dirty="0"/>
          </a:p>
          <a:p>
            <a:r>
              <a:rPr lang="en-US" sz="2800" dirty="0" smtClean="0"/>
              <a:t>Sherry Loos, GISP,  Ohio RCAP State Coordinator </a:t>
            </a:r>
          </a:p>
          <a:p>
            <a:pPr marL="0" indent="0">
              <a:buNone/>
              <a:tabLst>
                <a:tab pos="342900" algn="l"/>
              </a:tabLst>
            </a:pPr>
            <a:r>
              <a:rPr lang="en-US" sz="2800" dirty="0" smtClean="0"/>
              <a:t>	330-677-3438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4"/>
              </a:rPr>
              <a:t>smloos@wsos.org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600" dirty="0" smtClean="0"/>
              <a:t> </a:t>
            </a:r>
            <a:endParaRPr lang="en-US" dirty="0" smtClean="0"/>
          </a:p>
          <a:p>
            <a:pPr>
              <a:buNone/>
            </a:pPr>
            <a:endParaRPr lang="en-US" sz="1700" dirty="0" smtClean="0"/>
          </a:p>
          <a:p>
            <a:pPr algn="ctr">
              <a:buNone/>
            </a:pPr>
            <a:r>
              <a:rPr lang="en-US" sz="1700" dirty="0" smtClean="0"/>
              <a:t>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4" y="5090159"/>
            <a:ext cx="2149686" cy="1144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72025"/>
            <a:ext cx="1463040" cy="1463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64776" y="5434844"/>
            <a:ext cx="519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	 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RCAP General Website </a:t>
            </a:r>
            <a:r>
              <a:rPr lang="en-US" sz="1600" dirty="0"/>
              <a:t>- </a:t>
            </a:r>
            <a:r>
              <a:rPr lang="en-US" sz="1600" dirty="0">
                <a:hlinkClick r:id="rId7"/>
              </a:rPr>
              <a:t>http</a:t>
            </a:r>
            <a:r>
              <a:rPr lang="en-US" sz="1600" dirty="0" smtClean="0">
                <a:hlinkClick r:id="rId7"/>
              </a:rPr>
              <a:t>://rcap.org</a:t>
            </a:r>
            <a:r>
              <a:rPr lang="en-US" sz="1600" dirty="0" smtClean="0"/>
              <a:t> 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	   WSOS Community Action - </a:t>
            </a:r>
            <a:r>
              <a:rPr lang="en-US" sz="1600" dirty="0">
                <a:hlinkClick r:id="rId8"/>
              </a:rPr>
              <a:t>http://</a:t>
            </a:r>
            <a:r>
              <a:rPr lang="en-US" sz="1600" dirty="0" smtClean="0">
                <a:hlinkClick r:id="rId8"/>
              </a:rPr>
              <a:t>wsos.org</a:t>
            </a:r>
            <a:r>
              <a:rPr lang="en-US" sz="1600" dirty="0"/>
              <a:t>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43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2761" y="1380382"/>
            <a:ext cx="41148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532" y="914400"/>
            <a:ext cx="780626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Cooperative founded </a:t>
            </a:r>
            <a:r>
              <a:rPr lang="en-US" sz="2800" dirty="0"/>
              <a:t>in </a:t>
            </a:r>
            <a:r>
              <a:rPr lang="en-US" sz="2800" dirty="0" smtClean="0"/>
              <a:t>2010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Makes </a:t>
            </a:r>
            <a:r>
              <a:rPr lang="en-US" sz="2800" dirty="0"/>
              <a:t>GIS affordable for rural community </a:t>
            </a:r>
            <a:r>
              <a:rPr lang="en-US" sz="2800" dirty="0" smtClean="0"/>
              <a:t>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Up to date GIS inventory, maps, web and mobile applications</a:t>
            </a:r>
          </a:p>
        </p:txBody>
      </p:sp>
      <p:pic>
        <p:nvPicPr>
          <p:cNvPr id="12" name="Picture 11" descr="coop logo 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3300" y="228600"/>
            <a:ext cx="2057400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t="11307" b="15052"/>
          <a:stretch/>
        </p:blipFill>
        <p:spPr>
          <a:xfrm>
            <a:off x="891937" y="3733800"/>
            <a:ext cx="1470263" cy="261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Users\bdbeyeler\Desktop\DOWNLOADS\IMG_42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8291"/>
          <a:stretch/>
        </p:blipFill>
        <p:spPr bwMode="auto">
          <a:xfrm rot="5400000">
            <a:off x="5971746" y="3629454"/>
            <a:ext cx="2494091" cy="270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/>
          <a:stretch/>
        </p:blipFill>
        <p:spPr>
          <a:xfrm>
            <a:off x="3048000" y="3810000"/>
            <a:ext cx="2209800" cy="241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5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229600" cy="1066799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 smtClean="0"/>
              <a:t>New Ohio EPA Lead (</a:t>
            </a:r>
            <a:r>
              <a:rPr lang="en-US" dirty="0" err="1"/>
              <a:t>P</a:t>
            </a:r>
            <a:r>
              <a:rPr lang="en-US" dirty="0" err="1" smtClean="0"/>
              <a:t>b</a:t>
            </a:r>
            <a:r>
              <a:rPr lang="en-US" dirty="0" smtClean="0"/>
              <a:t>) Rules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7772400" cy="4648200"/>
          </a:xfrm>
        </p:spPr>
        <p:txBody>
          <a:bodyPr>
            <a:normAutofit/>
          </a:bodyPr>
          <a:lstStyle/>
          <a:p>
            <a:pPr algn="just"/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Lead </a:t>
            </a:r>
            <a:r>
              <a:rPr lang="en-US" sz="2000" dirty="0">
                <a:solidFill>
                  <a:schemeClr val="tx1"/>
                </a:solidFill>
              </a:rPr>
              <a:t>and copper </a:t>
            </a:r>
            <a:r>
              <a:rPr lang="en-US" sz="2000" dirty="0" smtClean="0">
                <a:solidFill>
                  <a:schemeClr val="tx1"/>
                </a:solidFill>
              </a:rPr>
              <a:t>sampling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Map distribution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Identify all potential </a:t>
            </a:r>
            <a:r>
              <a:rPr lang="en-US" sz="2000" dirty="0">
                <a:solidFill>
                  <a:schemeClr val="tx1"/>
                </a:solidFill>
              </a:rPr>
              <a:t>lead </a:t>
            </a:r>
            <a:r>
              <a:rPr lang="en-US" sz="2000" dirty="0" smtClean="0">
                <a:solidFill>
                  <a:schemeClr val="tx1"/>
                </a:solidFill>
              </a:rPr>
              <a:t>sources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Map public and private service lines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Description of buildings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Protection of residents</a:t>
            </a:r>
            <a:endParaRPr lang="en-US" sz="2000" dirty="0">
              <a:solidFill>
                <a:schemeClr val="tx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400" dirty="0" smtClean="0">
              <a:solidFill>
                <a:schemeClr val="tx1"/>
              </a:solidFill>
            </a:endParaRP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Picture 2" descr="Image result for sebring oh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12" y="4267200"/>
            <a:ext cx="376328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24400" y="6248400"/>
            <a:ext cx="3432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FFFF00"/>
                </a:solidFill>
              </a:rPr>
              <a:t>Bottled water for distribution in Sebring, OH January 26 2016</a:t>
            </a:r>
            <a:endParaRPr lang="en-US" sz="1000" b="1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700" y="2838349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All public water systems were required to submit lead service line probability maps in March 2017, and updates will be required every five years.</a:t>
            </a: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2239288" cy="13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 b="18182"/>
          <a:stretch/>
        </p:blipFill>
        <p:spPr>
          <a:xfrm>
            <a:off x="533400" y="4134207"/>
            <a:ext cx="3528246" cy="24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3962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Meet in person or via video conference</a:t>
            </a:r>
          </a:p>
          <a:p>
            <a:r>
              <a:rPr lang="en-US" sz="2400" dirty="0" smtClean="0"/>
              <a:t>Complete interview questions</a:t>
            </a:r>
          </a:p>
          <a:p>
            <a:r>
              <a:rPr lang="en-US" sz="2400" dirty="0" smtClean="0"/>
              <a:t>Review map with parcel or address data</a:t>
            </a:r>
          </a:p>
          <a:p>
            <a:r>
              <a:rPr lang="en-US" sz="2400" dirty="0" smtClean="0"/>
              <a:t>Review records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3" t="22248" r="34869" b="9337"/>
          <a:stretch/>
        </p:blipFill>
        <p:spPr bwMode="auto">
          <a:xfrm>
            <a:off x="4701482" y="1219200"/>
            <a:ext cx="4061518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38600"/>
            <a:ext cx="3031445" cy="2264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0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The Data Dilemma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543800" cy="2743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Sources: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As-</a:t>
            </a:r>
            <a:r>
              <a:rPr lang="en-US" sz="2000" dirty="0" err="1" smtClean="0"/>
              <a:t>builts</a:t>
            </a:r>
            <a:r>
              <a:rPr lang="en-US" sz="2000" dirty="0" smtClean="0"/>
              <a:t>/drawings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Tap cards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Operator knowledge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Building permits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2000" dirty="0" smtClean="0"/>
          </a:p>
          <a:p>
            <a:pPr marL="457200" lvl="1" indent="0">
              <a:spcAft>
                <a:spcPts val="1200"/>
              </a:spcAft>
              <a:buNone/>
            </a:pPr>
            <a:endParaRPr lang="en-US" sz="2000" dirty="0"/>
          </a:p>
          <a:p>
            <a:pPr marL="457200" lvl="1" indent="0">
              <a:spcAft>
                <a:spcPts val="1200"/>
              </a:spcAft>
              <a:buNone/>
            </a:pPr>
            <a:endParaRPr lang="en-US" sz="2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3810000"/>
            <a:ext cx="7543800" cy="2743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/>
              <a:t>Reality: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No records kept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Operators are gone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Plans are outdated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Plans are destroyed</a:t>
            </a:r>
          </a:p>
          <a:p>
            <a:pPr lvl="1">
              <a:spcAft>
                <a:spcPts val="1200"/>
              </a:spcAft>
            </a:pPr>
            <a:endParaRPr lang="en-US" sz="2000" dirty="0" smtClean="0"/>
          </a:p>
          <a:p>
            <a:pPr lvl="1">
              <a:spcAft>
                <a:spcPts val="1200"/>
              </a:spcAft>
            </a:pPr>
            <a:endParaRPr lang="en-US" sz="2000" dirty="0" smtClean="0"/>
          </a:p>
          <a:p>
            <a:pPr marL="457200" lvl="1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457200" lvl="1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457200" lvl="1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7" name="Picture 6" descr="Midvale map cache discovered.JPG"/>
          <p:cNvPicPr>
            <a:picLocks noChangeAspect="1"/>
          </p:cNvPicPr>
          <p:nvPr/>
        </p:nvPicPr>
        <p:blipFill>
          <a:blip r:embed="rId3" cstate="print"/>
          <a:srcRect l="17273" t="15556" r="5584" b="10635"/>
          <a:stretch>
            <a:fillRect/>
          </a:stretch>
        </p:blipFill>
        <p:spPr>
          <a:xfrm>
            <a:off x="4038600" y="4027099"/>
            <a:ext cx="1793534" cy="2297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6" t="24135" r="29323" b="31476"/>
          <a:stretch/>
        </p:blipFill>
        <p:spPr bwMode="auto">
          <a:xfrm>
            <a:off x="5943600" y="4027099"/>
            <a:ext cx="2268552" cy="229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10880" r="2826" b="3703"/>
          <a:stretch/>
        </p:blipFill>
        <p:spPr bwMode="auto">
          <a:xfrm>
            <a:off x="4019550" y="1114522"/>
            <a:ext cx="4192602" cy="254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1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0068" r="24419" b="6666"/>
          <a:stretch/>
        </p:blipFill>
        <p:spPr>
          <a:xfrm>
            <a:off x="152400" y="152399"/>
            <a:ext cx="4953000" cy="6546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9" t="41555" r="38569" b="38865"/>
          <a:stretch/>
        </p:blipFill>
        <p:spPr>
          <a:xfrm>
            <a:off x="5334000" y="2133600"/>
            <a:ext cx="3474098" cy="3453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334000" y="4572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Pipe material and age identification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019800"/>
            <a:ext cx="76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Ownership &amp; Responsibility</a:t>
            </a:r>
            <a:endParaRPr lang="en-US" dirty="0"/>
          </a:p>
        </p:txBody>
      </p:sp>
      <p:sp>
        <p:nvSpPr>
          <p:cNvPr id="4" name="AutoShape 2" descr="Image result for water service 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water service 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water service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4" y="1981200"/>
            <a:ext cx="6189449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29400" y="2133600"/>
            <a:ext cx="2209800" cy="2777947"/>
            <a:chOff x="5647265" y="2196076"/>
            <a:chExt cx="1426533" cy="176632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4" t="36728" r="40068" b="13272"/>
            <a:stretch/>
          </p:blipFill>
          <p:spPr bwMode="auto">
            <a:xfrm>
              <a:off x="5647266" y="2590800"/>
              <a:ext cx="1426532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2" t="40241" r="12649" b="44615"/>
            <a:stretch/>
          </p:blipFill>
          <p:spPr bwMode="auto">
            <a:xfrm>
              <a:off x="5647265" y="2196076"/>
              <a:ext cx="1426533" cy="415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534400" y="4495800"/>
            <a:ext cx="152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Filling in the Gaps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8" b="-2151"/>
          <a:stretch/>
        </p:blipFill>
        <p:spPr bwMode="auto">
          <a:xfrm>
            <a:off x="304800" y="2269600"/>
            <a:ext cx="4305300" cy="439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11965" r="21550" b="25892"/>
          <a:stretch/>
        </p:blipFill>
        <p:spPr bwMode="auto">
          <a:xfrm>
            <a:off x="4610100" y="2820742"/>
            <a:ext cx="4435529" cy="277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1" y="914400"/>
            <a:ext cx="8382000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Find Data  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Join </a:t>
            </a:r>
            <a:r>
              <a:rPr lang="en-US" sz="2400" dirty="0"/>
              <a:t>d</a:t>
            </a:r>
            <a:r>
              <a:rPr lang="en-US" sz="2400" dirty="0" smtClean="0"/>
              <a:t>ata to GIS  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Symbolize by year built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AutoNum type="arabicPeriod" startAt="4"/>
            </a:pPr>
            <a:r>
              <a:rPr lang="en-US" sz="2400" dirty="0" smtClean="0"/>
              <a:t>Assign value to known</a:t>
            </a:r>
          </a:p>
          <a:p>
            <a:pPr marL="342900" indent="-342900">
              <a:buAutoNum type="arabicPeriod" startAt="4"/>
            </a:pPr>
            <a:r>
              <a:rPr lang="en-US" sz="2400" dirty="0" smtClean="0"/>
              <a:t>Assign probability value to unknown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07354" y="3686861"/>
            <a:ext cx="1447800" cy="1907338"/>
            <a:chOff x="5647265" y="2196076"/>
            <a:chExt cx="1426533" cy="176632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4" t="36728" r="40068" b="13272"/>
            <a:stretch/>
          </p:blipFill>
          <p:spPr bwMode="auto">
            <a:xfrm>
              <a:off x="5647266" y="2590800"/>
              <a:ext cx="1426532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2" t="40241" r="12649" b="44615"/>
            <a:stretch/>
          </p:blipFill>
          <p:spPr bwMode="auto">
            <a:xfrm>
              <a:off x="5647265" y="2196076"/>
              <a:ext cx="1426533" cy="41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22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3581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"/>
            <a:ext cx="4648200" cy="6015318"/>
          </a:xfrm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Maps and reports for 51 public water systems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9" t="17969" r="33985" b="4687"/>
          <a:stretch/>
        </p:blipFill>
        <p:spPr bwMode="auto">
          <a:xfrm>
            <a:off x="381000" y="1656238"/>
            <a:ext cx="3505200" cy="46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7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316</Words>
  <Application>Microsoft Office PowerPoint</Application>
  <PresentationFormat>On-screen Show (4:3)</PresentationFormat>
  <Paragraphs>111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Mapping Lead Service Line Probability in Small Water Systems</vt:lpstr>
      <vt:lpstr>PowerPoint Presentation</vt:lpstr>
      <vt:lpstr>New Ohio EPA Lead (Pb) Rules</vt:lpstr>
      <vt:lpstr>Process</vt:lpstr>
      <vt:lpstr>The Data Dilemma</vt:lpstr>
      <vt:lpstr>PowerPoint Presentation</vt:lpstr>
      <vt:lpstr>Ownership &amp; Responsibility</vt:lpstr>
      <vt:lpstr>Filling in the Gaps</vt:lpstr>
      <vt:lpstr>Result</vt:lpstr>
      <vt:lpstr>Results</vt:lpstr>
      <vt:lpstr>Main Line Leaded Components</vt:lpstr>
      <vt:lpstr>Other Sources of Lead</vt:lpstr>
      <vt:lpstr>Updating Service Lines with Mobile Apps</vt:lpstr>
      <vt:lpstr>Questions?</vt:lpstr>
      <vt:lpstr>Thank You 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Keeping for Lead Service Lines</dc:title>
  <dc:creator>Brian Beyeler</dc:creator>
  <cp:lastModifiedBy>bdbeyeler</cp:lastModifiedBy>
  <cp:revision>142</cp:revision>
  <dcterms:created xsi:type="dcterms:W3CDTF">2017-04-24T09:52:42Z</dcterms:created>
  <dcterms:modified xsi:type="dcterms:W3CDTF">2018-09-05T16:44:32Z</dcterms:modified>
</cp:coreProperties>
</file>